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0" r:id="rId2"/>
    <p:sldId id="265" r:id="rId3"/>
    <p:sldId id="291" r:id="rId4"/>
    <p:sldId id="292" r:id="rId5"/>
    <p:sldId id="271" r:id="rId6"/>
    <p:sldId id="272" r:id="rId7"/>
    <p:sldId id="276" r:id="rId8"/>
    <p:sldId id="284" r:id="rId9"/>
    <p:sldId id="283" r:id="rId10"/>
    <p:sldId id="274" r:id="rId11"/>
    <p:sldId id="275" r:id="rId12"/>
    <p:sldId id="278" r:id="rId13"/>
    <p:sldId id="280" r:id="rId14"/>
    <p:sldId id="287" r:id="rId15"/>
    <p:sldId id="288" r:id="rId16"/>
    <p:sldId id="290" r:id="rId17"/>
    <p:sldId id="268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6495"/>
    <a:srgbClr val="4770B5"/>
    <a:srgbClr val="3B4555"/>
    <a:srgbClr val="2A5244"/>
    <a:srgbClr val="325D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7"/>
    <p:restoredTop sz="92652" autoAdjust="0"/>
  </p:normalViewPr>
  <p:slideViewPr>
    <p:cSldViewPr snapToGrid="0" snapToObjects="1">
      <p:cViewPr>
        <p:scale>
          <a:sx n="100" d="100"/>
          <a:sy n="100" d="100"/>
        </p:scale>
        <p:origin x="786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4961E-2"/>
          <c:y val="0.17499370800961406"/>
          <c:w val="0.9383017569645703"/>
          <c:h val="0.631117653594045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2620095166337936"/>
                  <c:y val="-7.33965897314848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465-1170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DF-4A5C-A6DB-0A8E82E5C9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222462774820639"/>
                  <c:y val="-0.204766259902731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255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-510 минут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DF-4A5C-A6DB-0A8E82E5C986}"/>
                </c:ext>
                <c:ext xmlns:c15="http://schemas.microsoft.com/office/drawing/2012/chart" uri="{CE6537A1-D6FC-4f65-9D91-7224C49458BB}">
                  <c15:layout>
                    <c:manualLayout>
                      <c:w val="0.16330029706492305"/>
                      <c:h val="0.2491073191937118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118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gapWidth val="196"/>
        <c:overlap val="-1"/>
        <c:axId val="123319808"/>
        <c:axId val="123321344"/>
      </c:barChart>
      <c:catAx>
        <c:axId val="123319808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3321344"/>
        <c:crosses val="autoZero"/>
        <c:auto val="1"/>
        <c:lblAlgn val="ctr"/>
        <c:lblOffset val="100"/>
      </c:catAx>
      <c:valAx>
        <c:axId val="123321344"/>
        <c:scaling>
          <c:orientation val="minMax"/>
        </c:scaling>
        <c:delete val="1"/>
        <c:axPos val="l"/>
        <c:numFmt formatCode="0" sourceLinked="1"/>
        <c:tickLblPos val="none"/>
        <c:crossAx val="123319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0.70387</cdr:x>
      <cdr:y>0.28368</cdr:y>
    </cdr:from>
    <cdr:to>
      <cdr:x>0.74298</cdr:x>
      <cdr:y>0.45704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549061" y="1042799"/>
          <a:ext cx="252736" cy="63726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2F4C-F7EB-4AAD-B2BE-F550602BD763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E474D-EB94-463E-8B1C-A80FDF6B38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474D-EB94-463E-8B1C-A80FDF6B380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233" y="186527"/>
            <a:ext cx="9892767" cy="6671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192" y="2009778"/>
            <a:ext cx="83241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подготовки к родительскому собранию в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группе»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400717" y="316752"/>
            <a:ext cx="1141906" cy="14849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A6D10BC-4F8E-4BA6-AECD-CC312AF43C88}"/>
              </a:ext>
            </a:extLst>
          </p:cNvPr>
          <p:cNvSpPr/>
          <p:nvPr/>
        </p:nvSpPr>
        <p:spPr>
          <a:xfrm>
            <a:off x="2106602" y="437224"/>
            <a:ext cx="5331428" cy="1215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5254" y="561792"/>
            <a:ext cx="6087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«Ивушка»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4202" y="27826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заведующий МБДОУ Детский сад №21 </a:t>
            </a:r>
            <a:r>
              <a:rPr lang="ru-RU" b="1" dirty="0" err="1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Перминова</a:t>
            </a:r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Т.Н.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447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 проблем</a:t>
            </a:r>
          </a:p>
          <a:p>
            <a:pPr algn="ctr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590675" y="1114425"/>
          <a:ext cx="10163176" cy="4922411"/>
        </p:xfrm>
        <a:graphic>
          <a:graphicData uri="http://schemas.openxmlformats.org/drawingml/2006/table">
            <a:tbl>
              <a:tblPr/>
              <a:tblGrid>
                <a:gridCol w="360522"/>
                <a:gridCol w="1870453"/>
                <a:gridCol w="1691248"/>
                <a:gridCol w="2613075"/>
                <a:gridCol w="1446265"/>
                <a:gridCol w="1264755"/>
                <a:gridCol w="916858"/>
              </a:tblGrid>
              <a:tr h="53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i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i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проблемы</a:t>
                      </a:r>
                      <a:endParaRPr lang="ru-RU" sz="11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Коренные причины</a:t>
                      </a:r>
                      <a:endParaRPr lang="ru-RU" sz="11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Документ, подтверждающий выполнение работы</a:t>
                      </a:r>
                      <a:endParaRPr lang="ru-RU" sz="11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Calibri"/>
                          <a:cs typeface="Times New Roman"/>
                        </a:rPr>
                        <a:t>ФИО, должность ответственного исполнителя</a:t>
                      </a:r>
                      <a:endParaRPr lang="ru-RU" sz="11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1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495"/>
                    </a:solidFill>
                  </a:tcPr>
                </a:tc>
              </a:tr>
              <a:tr h="122381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Молодые специалисты, с недостатком опыта работы с родительским коллективом группы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Недостаточная компетенция педагога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Изучение особенности родительского коллектива группы с помощью анкет и диагностик, разработанных педагогом - психологом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Анкеты, диагностики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Белоногова Н.В., педагог - психолог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16.05.2022-25.05.2022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Тренинг по сплочению родительского коллектива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Информационные материалы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26.05.2022 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отсутствие опыта (молодой специалист)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Назначение педагога - наставника молодому педагогу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Перминова Т.Н.,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заведующая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18.05.2022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Длительный процесс подготовки к родительскому собранию в группе ДОУ в связи с отсутствием шаблона презентации и раздаточного материала (буклетов)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Отсутствие разработанного алгоритма подготовки к  родительскому собранию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Изучение возможных форм проведения родительских собраний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Информационные материалы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Трубаева А.А., старший воспитатель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18.05.2022 – 25.06.2022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шаблонов буклетов, памяток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шаблоны буклетов, памяток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Бадикова Е.Р., воспитатель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16.05.2022-08.07.2022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банка шаблонов презентаций, памяток, буклетов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банк шаблонов презентаций, памяток, буклетов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Рыжих Т.Г., воспитатель,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Веригина В.Ю., воспитатель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16.05.2022-08.07.2022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79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32650919"/>
              </p:ext>
            </p:extLst>
          </p:nvPr>
        </p:nvGraphicFramePr>
        <p:xfrm>
          <a:off x="2267743" y="1772816"/>
          <a:ext cx="6462897" cy="36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340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838200" y="290471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</a:t>
            </a:r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»)</a:t>
            </a:r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5436169"/>
              </p:ext>
            </p:extLst>
          </p:nvPr>
        </p:nvGraphicFramePr>
        <p:xfrm>
          <a:off x="838200" y="1466850"/>
          <a:ext cx="10515600" cy="4586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080"/>
                <a:gridCol w="1927860"/>
                <a:gridCol w="2819400"/>
                <a:gridCol w="3604260"/>
              </a:tblGrid>
              <a:tr h="1085850">
                <a:tc rowSpan="2">
                  <a:txBody>
                    <a:bodyPr/>
                    <a:lstStyle/>
                    <a:p>
                      <a:pPr algn="ctr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Незнание особенностей родительского коллектива группы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особенности родительского коллектива группы с помощью анкет и диагностик, разработанных педагогом – психологом</a:t>
                      </a: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Тренинг по сплочению родительского коллектива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43DBE48-A421-440B-8CD1-3AF23EF66071}"/>
              </a:ext>
            </a:extLst>
          </p:cNvPr>
          <p:cNvSpPr/>
          <p:nvPr/>
        </p:nvSpPr>
        <p:spPr>
          <a:xfrm>
            <a:off x="7866344" y="96148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5E05F25-4175-4AA0-B949-6ED42AC1450F}"/>
              </a:ext>
            </a:extLst>
          </p:cNvPr>
          <p:cNvSpPr/>
          <p:nvPr/>
        </p:nvSpPr>
        <p:spPr>
          <a:xfrm>
            <a:off x="1954059" y="96148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pic>
        <p:nvPicPr>
          <p:cNvPr id="11" name="Picture 21" descr="https://im0-tub-ru.yandex.net/i?id=373ae64c9d7c1a5d6ec9746ffe34aef9-l&amp;n=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754" y="2412047"/>
            <a:ext cx="827406" cy="9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Ольга\Documents\Бережливый регион\3 Родительское собрание\7 Внедрение улучшений\image-25-05-21-02-56-2.he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5260" y="1471930"/>
            <a:ext cx="1531620" cy="1854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Ольга\Documents\Бережливый регион\3 Родительское собрание\7 Внедрение улучшений\image-25-05-21-02-56-3.hei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37700" y="2286000"/>
            <a:ext cx="1849120" cy="138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" descr="C:\Users\Ivushka\Desktop\Бережливые  2022\2кв. Оптимизация процесса  подготовки  мероприятий с родителями\7 Внедрение улучшений\Внедрение улучшений\16630435663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0210" y="4105275"/>
            <a:ext cx="1738630" cy="1303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82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0874145"/>
              </p:ext>
            </p:extLst>
          </p:nvPr>
        </p:nvGraphicFramePr>
        <p:xfrm>
          <a:off x="838200" y="1543050"/>
          <a:ext cx="10515600" cy="4044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Незнание форм проведения родительского собрания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возможных форм проведения родительских собраний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Назначение педагога - наставника молодому специалисту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5E05F25-4175-4AA0-B949-6ED42AC1450F}"/>
              </a:ext>
            </a:extLst>
          </p:cNvPr>
          <p:cNvSpPr/>
          <p:nvPr/>
        </p:nvSpPr>
        <p:spPr>
          <a:xfrm>
            <a:off x="1954059" y="96148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43DBE48-A421-440B-8CD1-3AF23EF66071}"/>
              </a:ext>
            </a:extLst>
          </p:cNvPr>
          <p:cNvSpPr/>
          <p:nvPr/>
        </p:nvSpPr>
        <p:spPr>
          <a:xfrm>
            <a:off x="7866344" y="96148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pic>
        <p:nvPicPr>
          <p:cNvPr id="11" name="Picture 21" descr="https://im0-tub-ru.yandex.net/i?id=373ae64c9d7c1a5d6ec9746ffe34aef9-l&amp;n=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057" y="2787336"/>
            <a:ext cx="1223645" cy="11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Ольга\Documents\Бережливый регион\3 Родительское собрание\7 Внедрение улучшений\Внедрение улучшений\Документ 24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6057" y="3749992"/>
            <a:ext cx="1241425" cy="173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5" name="Picture 1" descr="C:\Users\Ivushka\Desktop\Бережливые  2022\2кв. Оптимизация процесса  подготовки  мероприятий с родителями\7 Внедрение улучшений\Внедрение улучшений\1663043899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77135" y="1804202"/>
            <a:ext cx="1808472" cy="1567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2126229"/>
              </p:ext>
            </p:extLst>
          </p:nvPr>
        </p:nvGraphicFramePr>
        <p:xfrm>
          <a:off x="838200" y="1543050"/>
          <a:ext cx="10515600" cy="4680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7900"/>
                <a:gridCol w="1905000"/>
                <a:gridCol w="2148840"/>
                <a:gridCol w="4213860"/>
              </a:tblGrid>
              <a:tr h="1924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Незнание форм проведения родительского собрания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консультации на тему: "Современные формы проведения родительского собрания"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материала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алгоритма подготовки к  родительскому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собранию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5E05F25-4175-4AA0-B949-6ED42AC1450F}"/>
              </a:ext>
            </a:extLst>
          </p:cNvPr>
          <p:cNvSpPr/>
          <p:nvPr/>
        </p:nvSpPr>
        <p:spPr>
          <a:xfrm>
            <a:off x="1954059" y="96148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43DBE48-A421-440B-8CD1-3AF23EF66071}"/>
              </a:ext>
            </a:extLst>
          </p:cNvPr>
          <p:cNvSpPr/>
          <p:nvPr/>
        </p:nvSpPr>
        <p:spPr>
          <a:xfrm>
            <a:off x="7866344" y="96148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pic>
        <p:nvPicPr>
          <p:cNvPr id="11" name="Picture 21" descr="https://im0-tub-ru.yandex.net/i?id=373ae64c9d7c1a5d6ec9746ffe34aef9-l&amp;n=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857" y="1773872"/>
            <a:ext cx="1223645" cy="11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Ольга\Documents\Бережливый регион\3 Родительское собрание\7 Внедрение улучшений\image-26-05-21-01-03.he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7914" y="1868600"/>
            <a:ext cx="2023109" cy="1692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Ольга\Documents\Бережливый регион\3 Родительское собрание\7 Внедрение улучшений\Снимок экрана 2021-05-26 13241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7768" y="3933889"/>
            <a:ext cx="1996440" cy="139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Ольга\Documents\Бережливый регион\3 Родительское собрание\7 Внедрение улучшений\Снимок экрана 2021-05-26 132447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8718" y="4320922"/>
            <a:ext cx="2095500" cy="141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334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9674938"/>
              </p:ext>
            </p:extLst>
          </p:nvPr>
        </p:nvGraphicFramePr>
        <p:xfrm>
          <a:off x="838200" y="1543050"/>
          <a:ext cx="10515600" cy="6999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7900"/>
                <a:gridCol w="1905000"/>
                <a:gridCol w="2148840"/>
                <a:gridCol w="4213860"/>
              </a:tblGrid>
              <a:tr h="2294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шаблона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презентации, памяток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шаблонов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памяток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банка шаблонов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презентаций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5E05F25-4175-4AA0-B949-6ED42AC1450F}"/>
              </a:ext>
            </a:extLst>
          </p:cNvPr>
          <p:cNvSpPr/>
          <p:nvPr/>
        </p:nvSpPr>
        <p:spPr>
          <a:xfrm>
            <a:off x="1954059" y="96148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43DBE48-A421-440B-8CD1-3AF23EF66071}"/>
              </a:ext>
            </a:extLst>
          </p:cNvPr>
          <p:cNvSpPr/>
          <p:nvPr/>
        </p:nvSpPr>
        <p:spPr>
          <a:xfrm>
            <a:off x="7866344" y="96148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pic>
        <p:nvPicPr>
          <p:cNvPr id="13" name="Рисунок 12" descr="C:\Users\Ольга\Documents\Бережливый регион\3 Родительское собрание\7 Внедрение улучшений\Снимок экрана 2021-05-26 10323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924685"/>
            <a:ext cx="3562350" cy="174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Ольга\Documents\Бережливый регион\3 Родительское собрание\7 Внедрение улучшений\Снимок экрана 2021-05-26 10332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895725"/>
            <a:ext cx="3562350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160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Мониторинг достигнутых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515600" cy="455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6343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0" y="307864"/>
            <a:ext cx="9705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Достигнутые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результаты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протекания процесса</a:t>
            </a:r>
            <a:endParaRPr lang="ru-RU" sz="4104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59795" y="1533868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3041" y="1385082"/>
            <a:ext cx="8470282" cy="524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333" y="1691403"/>
            <a:ext cx="3651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17" y="3270966"/>
            <a:ext cx="629126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8360" y="1600200"/>
            <a:ext cx="3558540" cy="15291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БЫЛО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465 мин – 1170 мин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6948" y="1600200"/>
            <a:ext cx="3653792" cy="15291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СТАЛО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255 мин – 510 мин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4929" y="3505200"/>
            <a:ext cx="6950807" cy="16687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Сокращение длительности процесса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 родительскому собранию в группе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210 мин – 660 мин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6060" y="5585460"/>
            <a:ext cx="7162800" cy="7696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5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3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444" y="286518"/>
            <a:ext cx="1138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подготовки к родительскому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собранию»</a:t>
            </a:r>
            <a:endParaRPr lang="ru-RU" sz="1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54543" y="1086737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809163" y="871293"/>
          <a:ext cx="9441884" cy="5527040"/>
        </p:xfrm>
        <a:graphic>
          <a:graphicData uri="http://schemas.openxmlformats.org/drawingml/2006/table">
            <a:tbl>
              <a:tblPr/>
              <a:tblGrid>
                <a:gridCol w="2019887"/>
                <a:gridCol w="1620201"/>
                <a:gridCol w="1132524"/>
                <a:gridCol w="2507564"/>
                <a:gridCol w="1080854"/>
                <a:gridCol w="1080854"/>
              </a:tblGrid>
              <a:tr h="203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sng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Общие данные: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sng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sng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Обоснование: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sng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3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Заказчик: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образования администрации Осинниковского городского округа Н.П. Цибина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Длительный процесс подготовки к родительскому собранию в группе ДОУ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Процесс: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алгоритма подготовки к родительскому собранию в группе ДОУ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Наличие молодых специалистов, нуждающихся в методической помощи при организации родительского собрания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Границы процесса: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момента получения приказа о проведении родительского собрания в группе ДОУ до начала родительского собрания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3.Часто протекающий процесс, требующий алгоритма процесса подготовки к родительскому собранию в ДОУ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проекта: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Трубаева А.А.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 проекта: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 Бадикова Е.Р., воспитатель Рыжих Т.Г., воспитатель Веригина Е.Ю.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sng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эффекты: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sng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sng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Сроки: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sng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0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цели, ед.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sng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этапа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sng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sng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7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подготовки к собранию, мин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 мин – 1170 мин</a:t>
                      </a:r>
                    </a:p>
                  </a:txBody>
                  <a:tcPr marL="114354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 мин – 510 мин</a:t>
                      </a:r>
                    </a:p>
                  </a:txBody>
                  <a:tcPr marL="114354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Согласование паспорта </a:t>
                      </a:r>
                      <a:r>
                        <a:rPr lang="ru-RU" sz="1000" b="0" i="0" u="none" strike="noStrike" dirty="0" err="1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лин-проекта</a:t>
                      </a:r>
                      <a:r>
                        <a:rPr lang="ru-RU" sz="1000" b="0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04.04.2022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07.04.2022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0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Картирование текущего состояния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08.04.2022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14.04.2022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0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Анализ проблем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15.04.2022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19.04.2022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0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Картирование целевого состояния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20.04.2022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28.04.2022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0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14354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Разработка плана мероприятий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29.04.2022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05.05.2022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7766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Эффекты: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Оптимизация процесса подготовки к мероприятиям в ДОУ.                                                                             2. Создание алгоритма по подготовке к родительскому собранию в группе ДОУ.                                                      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Защита плана мероприятий 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06.05.2022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13.05.2022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Внедрение улучшений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16.05.2022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08.07.2022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Мониторинг результатов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11.07.2022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15.07.2022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 Закрытие лин-проекта </a:t>
                      </a:r>
                    </a:p>
                  </a:txBody>
                  <a:tcPr marL="114354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18.07.2022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22.07.2022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 Мониторинг стабильности достигнутых результатов </a:t>
                      </a:r>
                    </a:p>
                  </a:txBody>
                  <a:tcPr marL="114354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25.07.2022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4040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01.08.2022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8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179233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3272533" y="1331387"/>
            <a:ext cx="603430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ln w="6350">
                  <a:solidFill>
                    <a:schemeClr val="tx1"/>
                  </a:solidFill>
                </a:ln>
                <a:latin typeface="Futura PT"/>
              </a:rPr>
              <a:t>Перминова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 Т.Н., заведующий 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</a:rPr>
              <a:t>– РУКОВОДИТЕЛЬ ПРОЕКТА  </a:t>
            </a:r>
            <a:endParaRPr lang="ru-RU" sz="1600" dirty="0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55264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108" y="257328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460DD9B-1A47-4970-8E35-BA03AC0AF984}"/>
              </a:ext>
            </a:extLst>
          </p:cNvPr>
          <p:cNvSpPr/>
          <p:nvPr/>
        </p:nvSpPr>
        <p:spPr>
          <a:xfrm>
            <a:off x="2339752" y="2793304"/>
            <a:ext cx="3067895" cy="30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n w="6350">
                  <a:solidFill>
                    <a:schemeClr val="tx1"/>
                  </a:solidFill>
                </a:ln>
                <a:latin typeface="Futura PT"/>
              </a:rPr>
              <a:t>Трубаева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 А.А., старший воспитатель</a:t>
            </a:r>
            <a:endParaRPr lang="ru-RU" sz="1600" dirty="0">
              <a:ln w="6350">
                <a:solidFill>
                  <a:schemeClr val="tx1"/>
                </a:solidFill>
              </a:ln>
              <a:latin typeface="Futura P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E77D10-E89D-4304-8E1B-012F09915305}"/>
              </a:ext>
            </a:extLst>
          </p:cNvPr>
          <p:cNvSpPr/>
          <p:nvPr/>
        </p:nvSpPr>
        <p:spPr>
          <a:xfrm>
            <a:off x="7611732" y="2761947"/>
            <a:ext cx="3645074" cy="3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Futura PT Light"/>
              </a:rPr>
              <a:t>Газина</a:t>
            </a:r>
            <a:r>
              <a:rPr lang="ru-RU" sz="1600" b="1" dirty="0" smtClean="0">
                <a:solidFill>
                  <a:schemeClr val="tx1"/>
                </a:solidFill>
                <a:latin typeface="Futura PT Light"/>
              </a:rPr>
              <a:t> О.А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., воспитатель</a:t>
            </a:r>
            <a:endParaRPr lang="ru-RU" sz="1600" dirty="0">
              <a:latin typeface="Futura PT Light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399833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EE77D10-E89D-4304-8E1B-012F09915305}"/>
              </a:ext>
            </a:extLst>
          </p:cNvPr>
          <p:cNvSpPr/>
          <p:nvPr/>
        </p:nvSpPr>
        <p:spPr>
          <a:xfrm>
            <a:off x="2538484" y="3998334"/>
            <a:ext cx="3645074" cy="3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Futura PT Light"/>
              </a:rPr>
              <a:t>Комарова Е.Н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., воспитатель</a:t>
            </a:r>
            <a:endParaRPr lang="ru-RU" sz="1600" dirty="0">
              <a:latin typeface="Futura PT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38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179233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3272533" y="1331387"/>
            <a:ext cx="603430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ln w="6350">
                  <a:solidFill>
                    <a:schemeClr val="tx1"/>
                  </a:solidFill>
                </a:ln>
                <a:latin typeface="Futura PT"/>
              </a:rPr>
              <a:t>Перминова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 Т.Н., заведующий 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</a:rPr>
              <a:t>– РУКОВОДИТЕЛЬ ПРОЕКТА  </a:t>
            </a:r>
            <a:endParaRPr lang="ru-RU" sz="1600" dirty="0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7046" y="257328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108" y="257328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460DD9B-1A47-4970-8E35-BA03AC0AF984}"/>
              </a:ext>
            </a:extLst>
          </p:cNvPr>
          <p:cNvSpPr/>
          <p:nvPr/>
        </p:nvSpPr>
        <p:spPr>
          <a:xfrm>
            <a:off x="2538484" y="2795036"/>
            <a:ext cx="3067895" cy="30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n w="6350">
                  <a:solidFill>
                    <a:schemeClr val="tx1"/>
                  </a:solidFill>
                </a:ln>
                <a:latin typeface="Futura PT"/>
              </a:rPr>
              <a:t>Трубаева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 А.А., старший воспитатель</a:t>
            </a:r>
            <a:endParaRPr lang="ru-RU" sz="1600" dirty="0">
              <a:ln w="6350">
                <a:solidFill>
                  <a:schemeClr val="tx1"/>
                </a:solidFill>
              </a:ln>
              <a:latin typeface="Futura PT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7046" y="384766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460DD9B-1A47-4970-8E35-BA03AC0AF984}"/>
              </a:ext>
            </a:extLst>
          </p:cNvPr>
          <p:cNvSpPr/>
          <p:nvPr/>
        </p:nvSpPr>
        <p:spPr>
          <a:xfrm>
            <a:off x="2538484" y="4124019"/>
            <a:ext cx="3067895" cy="30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Бадикова Е.Р., воспитатель</a:t>
            </a:r>
            <a:endParaRPr lang="ru-RU" sz="1600" dirty="0">
              <a:ln w="6350">
                <a:solidFill>
                  <a:schemeClr val="tx1"/>
                </a:solidFill>
              </a:ln>
              <a:latin typeface="Futura P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460DD9B-1A47-4970-8E35-BA03AC0AF984}"/>
              </a:ext>
            </a:extLst>
          </p:cNvPr>
          <p:cNvSpPr/>
          <p:nvPr/>
        </p:nvSpPr>
        <p:spPr>
          <a:xfrm>
            <a:off x="7257814" y="2795036"/>
            <a:ext cx="3067895" cy="30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Рыжих Т.Г., 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воспитатель</a:t>
            </a:r>
            <a:endParaRPr lang="ru-RU" sz="1600" dirty="0">
              <a:ln w="6350">
                <a:solidFill>
                  <a:schemeClr val="tx1"/>
                </a:solidFill>
              </a:ln>
              <a:latin typeface="Futura P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460DD9B-1A47-4970-8E35-BA03AC0AF984}"/>
              </a:ext>
            </a:extLst>
          </p:cNvPr>
          <p:cNvSpPr/>
          <p:nvPr/>
        </p:nvSpPr>
        <p:spPr>
          <a:xfrm>
            <a:off x="7486454" y="4124019"/>
            <a:ext cx="3067895" cy="30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Веригина Е.Ю.,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 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воспитатель</a:t>
            </a:r>
            <a:endParaRPr lang="ru-RU" sz="1600" dirty="0">
              <a:ln w="6350">
                <a:solidFill>
                  <a:schemeClr val="tx1"/>
                </a:solidFill>
              </a:ln>
              <a:latin typeface="Futura PT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108" y="387264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938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943" y="329908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-21265" y="1045029"/>
            <a:ext cx="11004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990" y="122871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6423" y="1499372"/>
            <a:ext cx="251520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8564795"/>
              </p:ext>
            </p:extLst>
          </p:nvPr>
        </p:nvGraphicFramePr>
        <p:xfrm>
          <a:off x="617151" y="1631380"/>
          <a:ext cx="1751856" cy="960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Определение темы и целей родительского собрания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 шага</a:t>
                      </a:r>
                    </a:p>
                    <a:p>
                      <a:pPr algn="ctr"/>
                      <a:r>
                        <a:rPr lang="ru-RU" sz="900" dirty="0" smtClean="0"/>
                        <a:t>120 мин. –  180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2411413" y="188128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6881257"/>
              </p:ext>
            </p:extLst>
          </p:nvPr>
        </p:nvGraphicFramePr>
        <p:xfrm>
          <a:off x="2734130" y="1733645"/>
          <a:ext cx="1751856" cy="8465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Выбор форм проведения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 шага</a:t>
                      </a:r>
                    </a:p>
                    <a:p>
                      <a:pPr algn="ctr"/>
                      <a:r>
                        <a:rPr lang="ru-RU" sz="900" dirty="0" smtClean="0"/>
                        <a:t>80 мин. –</a:t>
                      </a:r>
                      <a:r>
                        <a:rPr lang="ru-RU" sz="900" baseline="0" dirty="0" smtClean="0"/>
                        <a:t> 12</a:t>
                      </a:r>
                      <a:r>
                        <a:rPr lang="ru-RU" sz="900" dirty="0" smtClean="0"/>
                        <a:t>0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9004024"/>
              </p:ext>
            </p:extLst>
          </p:nvPr>
        </p:nvGraphicFramePr>
        <p:xfrm>
          <a:off x="4920140" y="1733645"/>
          <a:ext cx="1751856" cy="960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dirty="0" smtClean="0"/>
                        <a:t>Разработка плана проведения родительского собрания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1 мин. –  5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3624810"/>
              </p:ext>
            </p:extLst>
          </p:nvPr>
        </p:nvGraphicFramePr>
        <p:xfrm>
          <a:off x="7170307" y="1667850"/>
          <a:ext cx="1751856" cy="8465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Приглашение родителей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20 мин. –  30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5207514"/>
              </p:ext>
            </p:extLst>
          </p:nvPr>
        </p:nvGraphicFramePr>
        <p:xfrm>
          <a:off x="9278251" y="1625509"/>
          <a:ext cx="1751856" cy="8465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Подготовка презентации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120 мин. –  180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3823532"/>
              </p:ext>
            </p:extLst>
          </p:nvPr>
        </p:nvGraphicFramePr>
        <p:xfrm>
          <a:off x="591228" y="3206996"/>
          <a:ext cx="1751856" cy="8465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Приглашение специалистов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15 мин. – 120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1176619"/>
              </p:ext>
            </p:extLst>
          </p:nvPr>
        </p:nvGraphicFramePr>
        <p:xfrm>
          <a:off x="2862442" y="3272721"/>
          <a:ext cx="1751856" cy="960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dirty="0" smtClean="0"/>
                        <a:t>Оформление места проведения собрания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30 мин. –  180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Стрелка вправо 21"/>
          <p:cNvSpPr/>
          <p:nvPr/>
        </p:nvSpPr>
        <p:spPr>
          <a:xfrm>
            <a:off x="4556324" y="19892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65279" y="130748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2</a:t>
            </a:r>
            <a:endParaRPr lang="ru-RU" sz="9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43338" y="130748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/>
              <a:t>3</a:t>
            </a:r>
            <a:endParaRPr lang="ru-RU" sz="90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6718745" y="19892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5956" y="1237132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4</a:t>
            </a:r>
            <a:endParaRPr lang="ru-RU" sz="900" b="1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8948382" y="1923532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242650" y="1180487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/>
              <a:t>5</a:t>
            </a:r>
            <a:endParaRPr lang="ru-RU" sz="900" b="1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11099472" y="200349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14429" y="3471156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2990" y="280600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6</a:t>
            </a:r>
            <a:endParaRPr lang="ru-RU" sz="900" b="1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2445205" y="3407656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862442" y="2887730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7</a:t>
            </a:r>
            <a:endParaRPr lang="ru-RU" sz="900" b="1" dirty="0"/>
          </a:p>
        </p:txBody>
      </p:sp>
      <p:sp>
        <p:nvSpPr>
          <p:cNvPr id="42" name="AutoShape 9"/>
          <p:cNvSpPr>
            <a:spLocks noChangeArrowheads="1"/>
          </p:cNvSpPr>
          <p:nvPr/>
        </p:nvSpPr>
        <p:spPr bwMode="auto">
          <a:xfrm>
            <a:off x="10385722" y="1053487"/>
            <a:ext cx="741362" cy="61436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9747475" y="1044993"/>
            <a:ext cx="741362" cy="61436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4011466" y="1158204"/>
            <a:ext cx="741362" cy="61436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 smtClean="0">
                <a:solidFill>
                  <a:schemeClr val="bg1"/>
                </a:solidFill>
              </a:rPr>
              <a:t>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3270104" y="1101717"/>
            <a:ext cx="741362" cy="61436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 smtClean="0">
                <a:solidFill>
                  <a:schemeClr val="bg1"/>
                </a:solidFill>
              </a:rPr>
              <a:t>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803602" y="4313474"/>
            <a:ext cx="560750" cy="404961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 smtClean="0">
                <a:solidFill>
                  <a:schemeClr val="bg1"/>
                </a:solidFill>
              </a:rPr>
              <a:t>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2733" y="444143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Незнание особенностей родительского коллектива группы</a:t>
            </a:r>
            <a:endParaRPr lang="ru-RU" sz="1200" dirty="0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875402" y="4811487"/>
            <a:ext cx="488950" cy="437858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 smtClean="0">
                <a:solidFill>
                  <a:schemeClr val="bg1"/>
                </a:solidFill>
              </a:rPr>
              <a:t>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2733" y="4989857"/>
            <a:ext cx="36988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Незнание форм проведения родительского собрания</a:t>
            </a:r>
            <a:endParaRPr lang="ru-RU" sz="1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594781" y="603885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Отсутствие шаблонов раздаточного материала(буклетов, памяток)</a:t>
            </a:r>
          </a:p>
        </p:txBody>
      </p:sp>
      <p:sp>
        <p:nvSpPr>
          <p:cNvPr id="50" name="AutoShape 9"/>
          <p:cNvSpPr>
            <a:spLocks noChangeArrowheads="1"/>
          </p:cNvSpPr>
          <p:nvPr/>
        </p:nvSpPr>
        <p:spPr bwMode="auto">
          <a:xfrm>
            <a:off x="875402" y="5321970"/>
            <a:ext cx="560610" cy="544796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68926" y="5502705"/>
            <a:ext cx="23927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Отсутствие шаблона презентации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59508" y="3441892"/>
            <a:ext cx="431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465мин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1170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мин.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1903" y="2980220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52" name="AutoShape 9"/>
          <p:cNvSpPr>
            <a:spLocks noChangeArrowheads="1"/>
          </p:cNvSpPr>
          <p:nvPr/>
        </p:nvSpPr>
        <p:spPr bwMode="auto">
          <a:xfrm>
            <a:off x="3546646" y="2715638"/>
            <a:ext cx="741362" cy="61436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 smtClean="0">
                <a:solidFill>
                  <a:schemeClr val="bg1"/>
                </a:solidFill>
              </a:rPr>
              <a:t>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>
            <a:off x="1508159" y="2633729"/>
            <a:ext cx="741362" cy="61436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 smtClean="0">
                <a:solidFill>
                  <a:schemeClr val="bg1"/>
                </a:solidFill>
              </a:rPr>
              <a:t>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7" name="AutoShape 9"/>
          <p:cNvSpPr>
            <a:spLocks noChangeArrowheads="1"/>
          </p:cNvSpPr>
          <p:nvPr/>
        </p:nvSpPr>
        <p:spPr bwMode="auto">
          <a:xfrm>
            <a:off x="852018" y="6038850"/>
            <a:ext cx="716908" cy="477667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4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784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="" xmlns:a16="http://schemas.microsoft.com/office/drawing/2014/main" id="{FEA94B5E-3ECA-46F3-8242-90F1BA3E4187}"/>
              </a:ext>
            </a:extLst>
          </p:cNvPr>
          <p:cNvSpPr/>
          <p:nvPr/>
        </p:nvSpPr>
        <p:spPr bwMode="auto">
          <a:xfrm>
            <a:off x="-27342" y="430410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457200">
              <a:defRPr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defRPr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defRPr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Молодые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с недостатком опыта работы с родительским коллективом группы</a:t>
            </a:r>
          </a:p>
          <a:p>
            <a:pPr algn="just" defTabSz="457200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Длительный процесс подготовки к родительскому собранию в группе ДОУ в связи с отсутствием шаблона презентации и раздаточного материала (буклетов)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="" xmlns:a16="http://schemas.microsoft.com/office/drawing/2014/main" id="{59DC12A3-C1E8-4DAD-AB54-B0A685CCA0A8}"/>
              </a:ext>
            </a:extLst>
          </p:cNvPr>
          <p:cNvSpPr/>
          <p:nvPr/>
        </p:nvSpPr>
        <p:spPr bwMode="auto">
          <a:xfrm>
            <a:off x="1469706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2426F1-1212-4CAB-9D7A-374AC91E8D3D}"/>
              </a:ext>
            </a:extLst>
          </p:cNvPr>
          <p:cNvSpPr/>
          <p:nvPr/>
        </p:nvSpPr>
        <p:spPr>
          <a:xfrm>
            <a:off x="2605462" y="1511801"/>
            <a:ext cx="1432030" cy="537746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469C47B-2C08-462A-A103-80CA445B1B4E}"/>
              </a:ext>
            </a:extLst>
          </p:cNvPr>
          <p:cNvSpPr/>
          <p:nvPr/>
        </p:nvSpPr>
        <p:spPr>
          <a:xfrm>
            <a:off x="1993531" y="3565870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E5A6370-CD24-4CD9-A71A-C9E5DD12C635}"/>
              </a:ext>
            </a:extLst>
          </p:cNvPr>
          <p:cNvSpPr/>
          <p:nvPr/>
        </p:nvSpPr>
        <p:spPr>
          <a:xfrm>
            <a:off x="2018583" y="4914618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 проблем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4300324"/>
              </p:ext>
            </p:extLst>
          </p:nvPr>
        </p:nvGraphicFramePr>
        <p:xfrm>
          <a:off x="596445" y="1502227"/>
          <a:ext cx="11051268" cy="5224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756"/>
                <a:gridCol w="3683756"/>
                <a:gridCol w="3683756"/>
              </a:tblGrid>
              <a:tr h="760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Способ  решения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Экономия времени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914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Незнание особенностей родительского коллектива группы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Изучение особенности родительского коллектива группы с помощью анкет и диагностик, разработанных педагогом - психологом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Сокращение ВПП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 минута – 15 минут)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9148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Тренинг по сплочению родительского коллектива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9845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Незнание форм проведения родительского собрания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Изучение возможные формы проведения родительских собраний</a:t>
                      </a: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Сокращение ВПП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 минута – 3,5 минут)</a:t>
                      </a:r>
                    </a:p>
                  </a:txBody>
                  <a:tcPr horzOverflow="overflow"/>
                </a:tc>
              </a:tr>
              <a:tr h="5791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Назначение педагога - наставника молодому специалисту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229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Проведение консультации на тему: "Современные формы проведения родительского собрания"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91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Большой объем материала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Разработка алгоритма подготовки к  родительскому собранию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Сокращение ВПП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(2 минуты – 5 минут)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4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 проблем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6090889"/>
              </p:ext>
            </p:extLst>
          </p:nvPr>
        </p:nvGraphicFramePr>
        <p:xfrm>
          <a:off x="596445" y="1354186"/>
          <a:ext cx="11051268" cy="297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756"/>
                <a:gridCol w="3683756"/>
                <a:gridCol w="3683756"/>
              </a:tblGrid>
              <a:tr h="760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Способ  решения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Экономия времени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914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Отсутствие шаблона презентации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шаблонов презентаций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Сокращение ВПП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(7 минут—15 минут)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9148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банка шаблонов презентаций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59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Отсутствие шаблонов раздаточного материала(буклетов, памяток)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шаблонов буклетов, памяток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Сокращение ВПП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 минута – 3,5 минут)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05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-21265" y="1045029"/>
            <a:ext cx="11004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990" y="122871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9396275"/>
              </p:ext>
            </p:extLst>
          </p:nvPr>
        </p:nvGraphicFramePr>
        <p:xfrm>
          <a:off x="617151" y="1631380"/>
          <a:ext cx="1751856" cy="822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  <a:endParaRPr lang="ru-RU" sz="900" b="1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dirty="0" smtClean="0"/>
                        <a:t>Определение темы и целей родительского собрания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 </a:t>
                      </a:r>
                      <a:r>
                        <a:rPr lang="ru-RU" sz="900" dirty="0" smtClean="0"/>
                        <a:t>мин. –  </a:t>
                      </a:r>
                      <a:r>
                        <a:rPr lang="ru-RU" sz="900" dirty="0" smtClean="0"/>
                        <a:t>80 </a:t>
                      </a:r>
                      <a:r>
                        <a:rPr lang="ru-RU" sz="900" dirty="0" smtClean="0"/>
                        <a:t>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2411413" y="188128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2184601"/>
              </p:ext>
            </p:extLst>
          </p:nvPr>
        </p:nvGraphicFramePr>
        <p:xfrm>
          <a:off x="2734130" y="1733645"/>
          <a:ext cx="1751856" cy="7094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  <a:endParaRPr lang="ru-RU" sz="900" b="1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dirty="0" smtClean="0"/>
                        <a:t>Выбор форм проведения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 мин</a:t>
                      </a:r>
                      <a:r>
                        <a:rPr lang="ru-RU" sz="900" dirty="0" smtClean="0"/>
                        <a:t>. </a:t>
                      </a:r>
                      <a:r>
                        <a:rPr lang="ru-RU" sz="900" dirty="0" smtClean="0"/>
                        <a:t>–60 </a:t>
                      </a:r>
                      <a:r>
                        <a:rPr lang="ru-RU" sz="900" dirty="0" smtClean="0"/>
                        <a:t>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0091472"/>
              </p:ext>
            </p:extLst>
          </p:nvPr>
        </p:nvGraphicFramePr>
        <p:xfrm>
          <a:off x="4920140" y="1733645"/>
          <a:ext cx="1751856" cy="822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  <a:endParaRPr lang="ru-RU" sz="900" b="1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Разработка плана проведения родительского собрания</a:t>
                      </a:r>
                      <a:endParaRPr lang="ru-RU" sz="900" dirty="0"/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5 мин</a:t>
                      </a:r>
                      <a:r>
                        <a:rPr lang="ru-RU" sz="900" dirty="0" smtClean="0"/>
                        <a:t>. –  </a:t>
                      </a:r>
                      <a:r>
                        <a:rPr lang="ru-RU" sz="900" dirty="0" smtClean="0"/>
                        <a:t>60 </a:t>
                      </a:r>
                      <a:r>
                        <a:rPr lang="ru-RU" sz="900" dirty="0" smtClean="0"/>
                        <a:t>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3558916"/>
              </p:ext>
            </p:extLst>
          </p:nvPr>
        </p:nvGraphicFramePr>
        <p:xfrm>
          <a:off x="7152133" y="1762669"/>
          <a:ext cx="1751856" cy="7094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  <a:endParaRPr lang="ru-RU" sz="900" b="1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Подготовка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презентации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 </a:t>
                      </a:r>
                      <a:r>
                        <a:rPr lang="ru-RU" sz="900" dirty="0" smtClean="0"/>
                        <a:t>мин. –  </a:t>
                      </a:r>
                      <a:r>
                        <a:rPr lang="ru-RU" sz="900" dirty="0" smtClean="0"/>
                        <a:t>80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мин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1649401"/>
              </p:ext>
            </p:extLst>
          </p:nvPr>
        </p:nvGraphicFramePr>
        <p:xfrm>
          <a:off x="2202919" y="3323672"/>
          <a:ext cx="1751856" cy="86271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780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  <a:endParaRPr lang="ru-RU" sz="900" b="1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3067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Приглашение специалистов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7800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 </a:t>
                      </a:r>
                      <a:r>
                        <a:rPr lang="ru-RU" sz="900" dirty="0" smtClean="0"/>
                        <a:t>мин. </a:t>
                      </a:r>
                      <a:r>
                        <a:rPr lang="ru-RU" sz="900" dirty="0" smtClean="0"/>
                        <a:t>- 60 мин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5137505"/>
              </p:ext>
            </p:extLst>
          </p:nvPr>
        </p:nvGraphicFramePr>
        <p:xfrm>
          <a:off x="4843338" y="3353353"/>
          <a:ext cx="1751856" cy="8330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3867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  <a:endParaRPr lang="ru-RU" sz="900" b="1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Оформление места проведения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собрания</a:t>
                      </a:r>
                      <a:endParaRPr lang="ru-RU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 </a:t>
                      </a:r>
                      <a:r>
                        <a:rPr lang="ru-RU" sz="900" dirty="0" smtClean="0"/>
                        <a:t>мин. – </a:t>
                      </a:r>
                      <a:r>
                        <a:rPr lang="ru-RU" sz="900" dirty="0" smtClean="0"/>
                        <a:t>60 </a:t>
                      </a:r>
                      <a:r>
                        <a:rPr lang="ru-RU" sz="900" dirty="0" smtClean="0"/>
                        <a:t>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4469055"/>
              </p:ext>
            </p:extLst>
          </p:nvPr>
        </p:nvGraphicFramePr>
        <p:xfrm>
          <a:off x="7196526" y="3317203"/>
          <a:ext cx="1751856" cy="82860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3424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  <a:endParaRPr lang="ru-RU" sz="900" b="1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Подготовка раздаточного материала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 </a:t>
                      </a:r>
                      <a:r>
                        <a:rPr lang="ru-RU" sz="900" dirty="0" smtClean="0"/>
                        <a:t>мин. –  </a:t>
                      </a:r>
                      <a:r>
                        <a:rPr lang="ru-RU" sz="900" dirty="0" smtClean="0"/>
                        <a:t>60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мин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Стрелка вправо 21"/>
          <p:cNvSpPr/>
          <p:nvPr/>
        </p:nvSpPr>
        <p:spPr>
          <a:xfrm>
            <a:off x="4556324" y="19892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65279" y="130748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2</a:t>
            </a:r>
            <a:endParaRPr lang="ru-RU" sz="9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43338" y="130748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/>
              <a:t>3</a:t>
            </a:r>
            <a:endParaRPr lang="ru-RU" sz="90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6718745" y="19892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5956" y="1237132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4</a:t>
            </a:r>
            <a:endParaRPr lang="ru-RU" sz="900" b="1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8948382" y="1923532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26434" y="2956841"/>
            <a:ext cx="504825" cy="3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/>
              <a:t>5</a:t>
            </a:r>
            <a:endParaRPr lang="ru-RU" sz="900" b="1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4267399" y="3579106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14429" y="3471156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348163" y="2907959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6</a:t>
            </a:r>
            <a:endParaRPr lang="ru-RU" sz="900" b="1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6718745" y="3515606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690781" y="291239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7</a:t>
            </a:r>
            <a:endParaRPr lang="ru-RU" sz="9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809405" y="5027139"/>
            <a:ext cx="431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465 мин. - 1170 мин.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5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1154</Words>
  <Application>Microsoft Office PowerPoint</Application>
  <PresentationFormat>Произвольный</PresentationFormat>
  <Paragraphs>413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Анализ проблем</vt:lpstr>
      <vt:lpstr>Анализ проблем</vt:lpstr>
      <vt:lpstr>Слайд 9</vt:lpstr>
      <vt:lpstr>Слайд 10</vt:lpstr>
      <vt:lpstr>Слайд 11</vt:lpstr>
      <vt:lpstr>Визуализация (фотографии «Было» – «Стало»)</vt:lpstr>
      <vt:lpstr>Визуализация (фотографии «Было» – «Стало»)</vt:lpstr>
      <vt:lpstr>Визуализация (фотографии «Было» – «Стало»)</vt:lpstr>
      <vt:lpstr>Визуализация (фотографии «Было» – «Стало»)</vt:lpstr>
      <vt:lpstr>Мониторинг достигнутых результатов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Ivushka</cp:lastModifiedBy>
  <cp:revision>95</cp:revision>
  <dcterms:created xsi:type="dcterms:W3CDTF">2019-04-02T07:58:05Z</dcterms:created>
  <dcterms:modified xsi:type="dcterms:W3CDTF">2022-09-13T05:18:10Z</dcterms:modified>
</cp:coreProperties>
</file>